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8" r:id="rId3"/>
    <p:sldId id="257" r:id="rId4"/>
    <p:sldId id="267" r:id="rId5"/>
    <p:sldId id="268" r:id="rId6"/>
    <p:sldId id="269" r:id="rId7"/>
    <p:sldId id="270" r:id="rId8"/>
    <p:sldId id="271" r:id="rId9"/>
    <p:sldId id="272" r:id="rId10"/>
    <p:sldId id="264" r:id="rId11"/>
    <p:sldId id="265" r:id="rId12"/>
    <p:sldId id="266" r:id="rId13"/>
    <p:sldId id="26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C90093-5948-4E29-8F08-9D7121931546}" type="doc">
      <dgm:prSet loTypeId="urn:microsoft.com/office/officeart/2005/8/layout/hierarchy1" loCatId="hierarchy" qsTypeId="urn:microsoft.com/office/officeart/2005/8/quickstyle/3d2" qsCatId="3D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808D56F6-41BE-40A9-8351-F718B67E4D4D}">
      <dgm:prSet phldrT="[Текст]" custT="1"/>
      <dgm:spPr/>
      <dgm:t>
        <a:bodyPr/>
        <a:lstStyle/>
        <a:p>
          <a:r>
            <a:rPr lang="ru-RU" sz="4400" b="1" dirty="0" smtClean="0"/>
            <a:t>Обмен веществ</a:t>
          </a:r>
          <a:endParaRPr lang="ru-RU" sz="4400" b="1" dirty="0"/>
        </a:p>
      </dgm:t>
    </dgm:pt>
    <dgm:pt modelId="{DB78166E-7CD7-430D-9536-698E28BA8A07}" type="parTrans" cxnId="{802C6975-9C8C-4EFE-9321-D3910601D5D1}">
      <dgm:prSet/>
      <dgm:spPr/>
      <dgm:t>
        <a:bodyPr/>
        <a:lstStyle/>
        <a:p>
          <a:endParaRPr lang="ru-RU"/>
        </a:p>
      </dgm:t>
    </dgm:pt>
    <dgm:pt modelId="{D6B6F3DA-D589-4BD7-AF7B-4A98201A3EFD}" type="sibTrans" cxnId="{802C6975-9C8C-4EFE-9321-D3910601D5D1}">
      <dgm:prSet/>
      <dgm:spPr/>
      <dgm:t>
        <a:bodyPr/>
        <a:lstStyle/>
        <a:p>
          <a:endParaRPr lang="ru-RU"/>
        </a:p>
      </dgm:t>
    </dgm:pt>
    <dgm:pt modelId="{B7821470-8E1B-431D-98EC-9D75E2494BC5}">
      <dgm:prSet phldrT="[Текст]"/>
      <dgm:spPr/>
      <dgm:t>
        <a:bodyPr/>
        <a:lstStyle/>
        <a:p>
          <a:r>
            <a:rPr lang="ru-RU" b="1" dirty="0" smtClean="0"/>
            <a:t>Пластический обмен</a:t>
          </a:r>
          <a:endParaRPr lang="ru-RU" dirty="0"/>
        </a:p>
      </dgm:t>
    </dgm:pt>
    <dgm:pt modelId="{06853E40-26CC-45A3-AFE9-50FC18049C3A}" type="parTrans" cxnId="{F769DFEB-24E8-4AAB-825E-1BB4149225A7}">
      <dgm:prSet/>
      <dgm:spPr/>
      <dgm:t>
        <a:bodyPr/>
        <a:lstStyle/>
        <a:p>
          <a:endParaRPr lang="ru-RU"/>
        </a:p>
      </dgm:t>
    </dgm:pt>
    <dgm:pt modelId="{5BF74358-1E12-4DE7-9DDA-340DC776DE04}" type="sibTrans" cxnId="{F769DFEB-24E8-4AAB-825E-1BB4149225A7}">
      <dgm:prSet/>
      <dgm:spPr/>
      <dgm:t>
        <a:bodyPr/>
        <a:lstStyle/>
        <a:p>
          <a:endParaRPr lang="ru-RU"/>
        </a:p>
      </dgm:t>
    </dgm:pt>
    <dgm:pt modelId="{1401C9C4-8F5A-4AF4-B646-A01CC308E525}">
      <dgm:prSet phldrT="[Текст]"/>
      <dgm:spPr/>
      <dgm:t>
        <a:bodyPr/>
        <a:lstStyle/>
        <a:p>
          <a:r>
            <a:rPr lang="ru-RU" b="1" dirty="0" smtClean="0"/>
            <a:t>Энергетический </a:t>
          </a:r>
          <a:r>
            <a:rPr lang="ru-RU" b="1" i="0" dirty="0" smtClean="0"/>
            <a:t>обмен </a:t>
          </a:r>
          <a:endParaRPr lang="ru-RU" dirty="0"/>
        </a:p>
      </dgm:t>
    </dgm:pt>
    <dgm:pt modelId="{9F8B3B6C-86A0-4812-AD86-993AB4494EC6}" type="parTrans" cxnId="{7B58F998-347F-4BE8-B33C-5F0B692B746E}">
      <dgm:prSet/>
      <dgm:spPr/>
      <dgm:t>
        <a:bodyPr/>
        <a:lstStyle/>
        <a:p>
          <a:endParaRPr lang="ru-RU"/>
        </a:p>
      </dgm:t>
    </dgm:pt>
    <dgm:pt modelId="{98CB3721-3CA7-42C6-BD1E-8DAE7576E9DF}" type="sibTrans" cxnId="{7B58F998-347F-4BE8-B33C-5F0B692B746E}">
      <dgm:prSet/>
      <dgm:spPr/>
      <dgm:t>
        <a:bodyPr/>
        <a:lstStyle/>
        <a:p>
          <a:endParaRPr lang="ru-RU"/>
        </a:p>
      </dgm:t>
    </dgm:pt>
    <dgm:pt modelId="{F4C5AC8D-E8F3-46E6-8C77-3158F20048B2}" type="pres">
      <dgm:prSet presAssocID="{BEC90093-5948-4E29-8F08-9D71219315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CF2753-0961-4A05-8677-76CC1C7FF75A}" type="pres">
      <dgm:prSet presAssocID="{808D56F6-41BE-40A9-8351-F718B67E4D4D}" presName="hierRoot1" presStyleCnt="0"/>
      <dgm:spPr/>
    </dgm:pt>
    <dgm:pt modelId="{CE781194-79D0-4FAA-9F43-CD0ABB632C0A}" type="pres">
      <dgm:prSet presAssocID="{808D56F6-41BE-40A9-8351-F718B67E4D4D}" presName="composite" presStyleCnt="0"/>
      <dgm:spPr/>
    </dgm:pt>
    <dgm:pt modelId="{1E819E9F-96FC-457E-8068-6B258D5FF31F}" type="pres">
      <dgm:prSet presAssocID="{808D56F6-41BE-40A9-8351-F718B67E4D4D}" presName="background" presStyleLbl="node0" presStyleIdx="0" presStyleCnt="1"/>
      <dgm:spPr/>
    </dgm:pt>
    <dgm:pt modelId="{35478AE2-C9FD-4C0E-8818-84F704A91A25}" type="pres">
      <dgm:prSet presAssocID="{808D56F6-41BE-40A9-8351-F718B67E4D4D}" presName="text" presStyleLbl="fgAcc0" presStyleIdx="0" presStyleCnt="1" custScaleX="170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E56345-A05F-4821-9124-20630C7738E3}" type="pres">
      <dgm:prSet presAssocID="{808D56F6-41BE-40A9-8351-F718B67E4D4D}" presName="hierChild2" presStyleCnt="0"/>
      <dgm:spPr/>
    </dgm:pt>
    <dgm:pt modelId="{2661AA1D-E948-4D1D-B75C-C48B1E88ED30}" type="pres">
      <dgm:prSet presAssocID="{06853E40-26CC-45A3-AFE9-50FC18049C3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28F681B-5DEC-49DE-A036-CBAB28583732}" type="pres">
      <dgm:prSet presAssocID="{B7821470-8E1B-431D-98EC-9D75E2494BC5}" presName="hierRoot2" presStyleCnt="0"/>
      <dgm:spPr/>
    </dgm:pt>
    <dgm:pt modelId="{ECC54FB4-0A1A-422B-8ED7-99CF482AE38A}" type="pres">
      <dgm:prSet presAssocID="{B7821470-8E1B-431D-98EC-9D75E2494BC5}" presName="composite2" presStyleCnt="0"/>
      <dgm:spPr/>
    </dgm:pt>
    <dgm:pt modelId="{1175E2FB-6096-442A-A8C7-E930796CA2BF}" type="pres">
      <dgm:prSet presAssocID="{B7821470-8E1B-431D-98EC-9D75E2494BC5}" presName="background2" presStyleLbl="node2" presStyleIdx="0" presStyleCnt="2"/>
      <dgm:spPr/>
    </dgm:pt>
    <dgm:pt modelId="{4F862144-BE26-4EB9-9FED-B6FA6DBDBE59}" type="pres">
      <dgm:prSet presAssocID="{B7821470-8E1B-431D-98EC-9D75E2494BC5}" presName="text2" presStyleLbl="fgAcc2" presStyleIdx="0" presStyleCnt="2" custScaleX="1638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5CF360-DE81-43D9-8F1F-1F689BE24AF0}" type="pres">
      <dgm:prSet presAssocID="{B7821470-8E1B-431D-98EC-9D75E2494BC5}" presName="hierChild3" presStyleCnt="0"/>
      <dgm:spPr/>
    </dgm:pt>
    <dgm:pt modelId="{C981CBEF-A45A-4041-95CC-267241BCF7C0}" type="pres">
      <dgm:prSet presAssocID="{9F8B3B6C-86A0-4812-AD86-993AB4494EC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C5A9180-E389-462D-B641-9023A5E2CA1E}" type="pres">
      <dgm:prSet presAssocID="{1401C9C4-8F5A-4AF4-B646-A01CC308E525}" presName="hierRoot2" presStyleCnt="0"/>
      <dgm:spPr/>
    </dgm:pt>
    <dgm:pt modelId="{BECE27C7-B20F-403A-AC41-EA80AB71A9C3}" type="pres">
      <dgm:prSet presAssocID="{1401C9C4-8F5A-4AF4-B646-A01CC308E525}" presName="composite2" presStyleCnt="0"/>
      <dgm:spPr/>
    </dgm:pt>
    <dgm:pt modelId="{6AB00357-6501-46E0-9C55-534392DCDCAA}" type="pres">
      <dgm:prSet presAssocID="{1401C9C4-8F5A-4AF4-B646-A01CC308E525}" presName="background2" presStyleLbl="node2" presStyleIdx="1" presStyleCnt="2"/>
      <dgm:spPr/>
    </dgm:pt>
    <dgm:pt modelId="{33E5DDEE-76C7-42A0-8CED-3A72CA5646D0}" type="pres">
      <dgm:prSet presAssocID="{1401C9C4-8F5A-4AF4-B646-A01CC308E525}" presName="text2" presStyleLbl="fgAcc2" presStyleIdx="1" presStyleCnt="2" custScaleX="1703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3DB935-F323-48C4-9842-A2DF8979C9C7}" type="pres">
      <dgm:prSet presAssocID="{1401C9C4-8F5A-4AF4-B646-A01CC308E525}" presName="hierChild3" presStyleCnt="0"/>
      <dgm:spPr/>
    </dgm:pt>
  </dgm:ptLst>
  <dgm:cxnLst>
    <dgm:cxn modelId="{7B58F998-347F-4BE8-B33C-5F0B692B746E}" srcId="{808D56F6-41BE-40A9-8351-F718B67E4D4D}" destId="{1401C9C4-8F5A-4AF4-B646-A01CC308E525}" srcOrd="1" destOrd="0" parTransId="{9F8B3B6C-86A0-4812-AD86-993AB4494EC6}" sibTransId="{98CB3721-3CA7-42C6-BD1E-8DAE7576E9DF}"/>
    <dgm:cxn modelId="{C4B2F6E4-7E74-4E1E-A602-8CAA9840E6CB}" type="presOf" srcId="{808D56F6-41BE-40A9-8351-F718B67E4D4D}" destId="{35478AE2-C9FD-4C0E-8818-84F704A91A25}" srcOrd="0" destOrd="0" presId="urn:microsoft.com/office/officeart/2005/8/layout/hierarchy1"/>
    <dgm:cxn modelId="{110960AC-9453-44A8-A977-A33CC27C71E6}" type="presOf" srcId="{9F8B3B6C-86A0-4812-AD86-993AB4494EC6}" destId="{C981CBEF-A45A-4041-95CC-267241BCF7C0}" srcOrd="0" destOrd="0" presId="urn:microsoft.com/office/officeart/2005/8/layout/hierarchy1"/>
    <dgm:cxn modelId="{D28D917C-120C-4809-9608-90A458C11329}" type="presOf" srcId="{06853E40-26CC-45A3-AFE9-50FC18049C3A}" destId="{2661AA1D-E948-4D1D-B75C-C48B1E88ED30}" srcOrd="0" destOrd="0" presId="urn:microsoft.com/office/officeart/2005/8/layout/hierarchy1"/>
    <dgm:cxn modelId="{A94F3F8C-9E95-4968-A60C-0F9DCB69DABE}" type="presOf" srcId="{1401C9C4-8F5A-4AF4-B646-A01CC308E525}" destId="{33E5DDEE-76C7-42A0-8CED-3A72CA5646D0}" srcOrd="0" destOrd="0" presId="urn:microsoft.com/office/officeart/2005/8/layout/hierarchy1"/>
    <dgm:cxn modelId="{F769DFEB-24E8-4AAB-825E-1BB4149225A7}" srcId="{808D56F6-41BE-40A9-8351-F718B67E4D4D}" destId="{B7821470-8E1B-431D-98EC-9D75E2494BC5}" srcOrd="0" destOrd="0" parTransId="{06853E40-26CC-45A3-AFE9-50FC18049C3A}" sibTransId="{5BF74358-1E12-4DE7-9DDA-340DC776DE04}"/>
    <dgm:cxn modelId="{802C6975-9C8C-4EFE-9321-D3910601D5D1}" srcId="{BEC90093-5948-4E29-8F08-9D7121931546}" destId="{808D56F6-41BE-40A9-8351-F718B67E4D4D}" srcOrd="0" destOrd="0" parTransId="{DB78166E-7CD7-430D-9536-698E28BA8A07}" sibTransId="{D6B6F3DA-D589-4BD7-AF7B-4A98201A3EFD}"/>
    <dgm:cxn modelId="{637BA38A-11EC-4D5E-B5C2-AD5E69509865}" type="presOf" srcId="{BEC90093-5948-4E29-8F08-9D7121931546}" destId="{F4C5AC8D-E8F3-46E6-8C77-3158F20048B2}" srcOrd="0" destOrd="0" presId="urn:microsoft.com/office/officeart/2005/8/layout/hierarchy1"/>
    <dgm:cxn modelId="{48C81E70-A549-4AF8-A64B-F7CDF7FC69A1}" type="presOf" srcId="{B7821470-8E1B-431D-98EC-9D75E2494BC5}" destId="{4F862144-BE26-4EB9-9FED-B6FA6DBDBE59}" srcOrd="0" destOrd="0" presId="urn:microsoft.com/office/officeart/2005/8/layout/hierarchy1"/>
    <dgm:cxn modelId="{9F53A685-299E-4C74-94D5-F1757BDCD6B9}" type="presParOf" srcId="{F4C5AC8D-E8F3-46E6-8C77-3158F20048B2}" destId="{26CF2753-0961-4A05-8677-76CC1C7FF75A}" srcOrd="0" destOrd="0" presId="urn:microsoft.com/office/officeart/2005/8/layout/hierarchy1"/>
    <dgm:cxn modelId="{15E473BB-8423-457E-AD1A-8BC58D97B7A5}" type="presParOf" srcId="{26CF2753-0961-4A05-8677-76CC1C7FF75A}" destId="{CE781194-79D0-4FAA-9F43-CD0ABB632C0A}" srcOrd="0" destOrd="0" presId="urn:microsoft.com/office/officeart/2005/8/layout/hierarchy1"/>
    <dgm:cxn modelId="{75CCF164-B9A0-4545-BD7C-FD5E83740B7B}" type="presParOf" srcId="{CE781194-79D0-4FAA-9F43-CD0ABB632C0A}" destId="{1E819E9F-96FC-457E-8068-6B258D5FF31F}" srcOrd="0" destOrd="0" presId="urn:microsoft.com/office/officeart/2005/8/layout/hierarchy1"/>
    <dgm:cxn modelId="{48AD6782-D608-4B9A-91CD-13A0311730D7}" type="presParOf" srcId="{CE781194-79D0-4FAA-9F43-CD0ABB632C0A}" destId="{35478AE2-C9FD-4C0E-8818-84F704A91A25}" srcOrd="1" destOrd="0" presId="urn:microsoft.com/office/officeart/2005/8/layout/hierarchy1"/>
    <dgm:cxn modelId="{C8E54CA8-68F2-49BD-88A5-9841DB628F04}" type="presParOf" srcId="{26CF2753-0961-4A05-8677-76CC1C7FF75A}" destId="{1FE56345-A05F-4821-9124-20630C7738E3}" srcOrd="1" destOrd="0" presId="urn:microsoft.com/office/officeart/2005/8/layout/hierarchy1"/>
    <dgm:cxn modelId="{8B98D5AB-FA4F-415F-B77B-E95A3877A2DA}" type="presParOf" srcId="{1FE56345-A05F-4821-9124-20630C7738E3}" destId="{2661AA1D-E948-4D1D-B75C-C48B1E88ED30}" srcOrd="0" destOrd="0" presId="urn:microsoft.com/office/officeart/2005/8/layout/hierarchy1"/>
    <dgm:cxn modelId="{39F509C6-448F-458D-8526-3716B5EA326B}" type="presParOf" srcId="{1FE56345-A05F-4821-9124-20630C7738E3}" destId="{128F681B-5DEC-49DE-A036-CBAB28583732}" srcOrd="1" destOrd="0" presId="urn:microsoft.com/office/officeart/2005/8/layout/hierarchy1"/>
    <dgm:cxn modelId="{13B9AEB7-C562-4CD3-B1D9-A068CEB412D8}" type="presParOf" srcId="{128F681B-5DEC-49DE-A036-CBAB28583732}" destId="{ECC54FB4-0A1A-422B-8ED7-99CF482AE38A}" srcOrd="0" destOrd="0" presId="urn:microsoft.com/office/officeart/2005/8/layout/hierarchy1"/>
    <dgm:cxn modelId="{62C04917-1C72-4E18-ADAC-469BA740F80F}" type="presParOf" srcId="{ECC54FB4-0A1A-422B-8ED7-99CF482AE38A}" destId="{1175E2FB-6096-442A-A8C7-E930796CA2BF}" srcOrd="0" destOrd="0" presId="urn:microsoft.com/office/officeart/2005/8/layout/hierarchy1"/>
    <dgm:cxn modelId="{929640D1-ABBE-4EB3-BDAC-CB9D6D7FB7D3}" type="presParOf" srcId="{ECC54FB4-0A1A-422B-8ED7-99CF482AE38A}" destId="{4F862144-BE26-4EB9-9FED-B6FA6DBDBE59}" srcOrd="1" destOrd="0" presId="urn:microsoft.com/office/officeart/2005/8/layout/hierarchy1"/>
    <dgm:cxn modelId="{2FFDD0CC-8C6A-4F98-A042-77FE9C63D16A}" type="presParOf" srcId="{128F681B-5DEC-49DE-A036-CBAB28583732}" destId="{015CF360-DE81-43D9-8F1F-1F689BE24AF0}" srcOrd="1" destOrd="0" presId="urn:microsoft.com/office/officeart/2005/8/layout/hierarchy1"/>
    <dgm:cxn modelId="{2D5F45DF-24D3-47B1-9CB8-234AEF4EC152}" type="presParOf" srcId="{1FE56345-A05F-4821-9124-20630C7738E3}" destId="{C981CBEF-A45A-4041-95CC-267241BCF7C0}" srcOrd="2" destOrd="0" presId="urn:microsoft.com/office/officeart/2005/8/layout/hierarchy1"/>
    <dgm:cxn modelId="{41960B2A-2D90-4B4F-B217-7600D1C74101}" type="presParOf" srcId="{1FE56345-A05F-4821-9124-20630C7738E3}" destId="{5C5A9180-E389-462D-B641-9023A5E2CA1E}" srcOrd="3" destOrd="0" presId="urn:microsoft.com/office/officeart/2005/8/layout/hierarchy1"/>
    <dgm:cxn modelId="{3DEA0005-45F6-4019-B1F2-BD7F745CE010}" type="presParOf" srcId="{5C5A9180-E389-462D-B641-9023A5E2CA1E}" destId="{BECE27C7-B20F-403A-AC41-EA80AB71A9C3}" srcOrd="0" destOrd="0" presId="urn:microsoft.com/office/officeart/2005/8/layout/hierarchy1"/>
    <dgm:cxn modelId="{3C2F039A-CDEF-42A6-AE3A-E95BD181F9F7}" type="presParOf" srcId="{BECE27C7-B20F-403A-AC41-EA80AB71A9C3}" destId="{6AB00357-6501-46E0-9C55-534392DCDCAA}" srcOrd="0" destOrd="0" presId="urn:microsoft.com/office/officeart/2005/8/layout/hierarchy1"/>
    <dgm:cxn modelId="{B2A727A0-BA14-47E4-BA2B-B75AA7BE2BDA}" type="presParOf" srcId="{BECE27C7-B20F-403A-AC41-EA80AB71A9C3}" destId="{33E5DDEE-76C7-42A0-8CED-3A72CA5646D0}" srcOrd="1" destOrd="0" presId="urn:microsoft.com/office/officeart/2005/8/layout/hierarchy1"/>
    <dgm:cxn modelId="{B3F8C952-6489-4C41-8036-D980BE2FB219}" type="presParOf" srcId="{5C5A9180-E389-462D-B641-9023A5E2CA1E}" destId="{123DB935-F323-48C4-9842-A2DF8979C9C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81CBEF-A45A-4041-95CC-267241BCF7C0}">
      <dsp:nvSpPr>
        <dsp:cNvPr id="0" name=""/>
        <dsp:cNvSpPr/>
      </dsp:nvSpPr>
      <dsp:spPr>
        <a:xfrm>
          <a:off x="3990431" y="1751034"/>
          <a:ext cx="2082329" cy="651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683"/>
              </a:lnTo>
              <a:lnTo>
                <a:pt x="2082329" y="443683"/>
              </a:lnTo>
              <a:lnTo>
                <a:pt x="2082329" y="651067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1AA1D-E948-4D1D-B75C-C48B1E88ED30}">
      <dsp:nvSpPr>
        <dsp:cNvPr id="0" name=""/>
        <dsp:cNvSpPr/>
      </dsp:nvSpPr>
      <dsp:spPr>
        <a:xfrm>
          <a:off x="1835290" y="1751034"/>
          <a:ext cx="2155140" cy="651067"/>
        </a:xfrm>
        <a:custGeom>
          <a:avLst/>
          <a:gdLst/>
          <a:ahLst/>
          <a:cxnLst/>
          <a:rect l="0" t="0" r="0" b="0"/>
          <a:pathLst>
            <a:path>
              <a:moveTo>
                <a:pt x="2155140" y="0"/>
              </a:moveTo>
              <a:lnTo>
                <a:pt x="2155140" y="443683"/>
              </a:lnTo>
              <a:lnTo>
                <a:pt x="0" y="443683"/>
              </a:lnTo>
              <a:lnTo>
                <a:pt x="0" y="651067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819E9F-96FC-457E-8068-6B258D5FF31F}">
      <dsp:nvSpPr>
        <dsp:cNvPr id="0" name=""/>
        <dsp:cNvSpPr/>
      </dsp:nvSpPr>
      <dsp:spPr>
        <a:xfrm>
          <a:off x="2081766" y="329506"/>
          <a:ext cx="3817330" cy="1421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478AE2-C9FD-4C0E-8818-84F704A91A25}">
      <dsp:nvSpPr>
        <dsp:cNvPr id="0" name=""/>
        <dsp:cNvSpPr/>
      </dsp:nvSpPr>
      <dsp:spPr>
        <a:xfrm>
          <a:off x="2330502" y="565805"/>
          <a:ext cx="3817330" cy="1421528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Обмен веществ</a:t>
          </a:r>
          <a:endParaRPr lang="ru-RU" sz="4400" b="1" kern="1200" dirty="0"/>
        </a:p>
      </dsp:txBody>
      <dsp:txXfrm>
        <a:off x="2330502" y="565805"/>
        <a:ext cx="3817330" cy="1421528"/>
      </dsp:txXfrm>
    </dsp:sp>
    <dsp:sp modelId="{1175E2FB-6096-442A-A8C7-E930796CA2BF}">
      <dsp:nvSpPr>
        <dsp:cNvPr id="0" name=""/>
        <dsp:cNvSpPr/>
      </dsp:nvSpPr>
      <dsp:spPr>
        <a:xfrm>
          <a:off x="1697" y="2402102"/>
          <a:ext cx="3667186" cy="1421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862144-BE26-4EB9-9FED-B6FA6DBDBE59}">
      <dsp:nvSpPr>
        <dsp:cNvPr id="0" name=""/>
        <dsp:cNvSpPr/>
      </dsp:nvSpPr>
      <dsp:spPr>
        <a:xfrm>
          <a:off x="250434" y="2638402"/>
          <a:ext cx="3667186" cy="1421528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/>
            <a:t>Пластический обмен</a:t>
          </a:r>
          <a:endParaRPr lang="ru-RU" sz="3300" kern="1200" dirty="0"/>
        </a:p>
      </dsp:txBody>
      <dsp:txXfrm>
        <a:off x="250434" y="2638402"/>
        <a:ext cx="3667186" cy="1421528"/>
      </dsp:txXfrm>
    </dsp:sp>
    <dsp:sp modelId="{6AB00357-6501-46E0-9C55-534392DCDCAA}">
      <dsp:nvSpPr>
        <dsp:cNvPr id="0" name=""/>
        <dsp:cNvSpPr/>
      </dsp:nvSpPr>
      <dsp:spPr>
        <a:xfrm>
          <a:off x="4166356" y="2402102"/>
          <a:ext cx="3812808" cy="14215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E5DDEE-76C7-42A0-8CED-3A72CA5646D0}">
      <dsp:nvSpPr>
        <dsp:cNvPr id="0" name=""/>
        <dsp:cNvSpPr/>
      </dsp:nvSpPr>
      <dsp:spPr>
        <a:xfrm>
          <a:off x="4415093" y="2638402"/>
          <a:ext cx="3812808" cy="1421528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/>
            <a:t>Энергетический </a:t>
          </a:r>
          <a:r>
            <a:rPr lang="ru-RU" sz="3300" b="1" i="0" kern="1200" dirty="0" smtClean="0"/>
            <a:t>обмен </a:t>
          </a:r>
          <a:endParaRPr lang="ru-RU" sz="3300" kern="1200" dirty="0"/>
        </a:p>
      </dsp:txBody>
      <dsp:txXfrm>
        <a:off x="4415093" y="2638402"/>
        <a:ext cx="3812808" cy="1421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EB7FD3-43D5-4B63-98E5-662015B220E7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50427-EB69-4276-86E9-3CB4D87DA3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606837-F3FC-4ACD-ABBF-D4780C1FE289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895218-2777-49BB-8348-CCE186C257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2C8C8-7EFD-44BA-ACDF-4A981AE191CB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2DDEA0-08C4-49D9-98AF-05C45B3CB3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58EEE-4F7C-4D7C-9C0C-23A861EEDF25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8DB2B-E705-4160-8CBD-71762CC153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6BB9E-E9A5-4C79-9A0A-88E642239DE2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9B014-5357-4242-A391-DA13AED060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23CC41-ECAF-4035-9A05-CF0FDB8348A7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DA580-3DB8-4C6B-B316-5AB092FD9A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87976D-F36D-4C68-960F-6DB39FB1C024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DAE938-C857-4933-927F-863987AB55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805CC5-EC44-473E-8294-38DED884FF94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E75D21-B3BF-4808-9B75-2665117ABE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F96F72-264C-4415-93EA-8B5E8259811B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5C5FEE29-609B-4442-B6D0-EC5837B19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144977-5FA2-4E4A-BF60-F0EC7EABCC57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AFDE9-3EFA-4C31-85FF-043EF1A217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61D2DE-5632-418A-979F-72FD72DEBE65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26A74-90D3-487D-9B17-80583B1AD6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29F25A4-A1D1-4D87-B07B-370C241B357A}" type="datetimeFigureOut">
              <a:rPr lang="ru-RU" smtClean="0"/>
              <a:pPr>
                <a:defRPr/>
              </a:pPr>
              <a:t>23.09.2017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3AD2BD1-5320-4ED8-9E14-3EA44CBC89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268760"/>
            <a:ext cx="8786812" cy="264318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веществ </a:t>
            </a:r>
            <a:br>
              <a:rPr lang="ru-RU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энергии</a:t>
            </a:r>
            <a:endParaRPr lang="ru-RU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285728"/>
            <a:ext cx="2571768" cy="5715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C000"/>
                </a:solidFill>
              </a:rPr>
              <a:t>Пищеварительная система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00760" y="285728"/>
            <a:ext cx="2571768" cy="5715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C000"/>
                </a:solidFill>
              </a:rPr>
              <a:t>Дыхательная система</a:t>
            </a:r>
          </a:p>
        </p:txBody>
      </p:sp>
      <p:sp>
        <p:nvSpPr>
          <p:cNvPr id="7176" name="TextBox 5"/>
          <p:cNvSpPr txBox="1">
            <a:spLocks noChangeArrowheads="1"/>
          </p:cNvSpPr>
          <p:nvPr/>
        </p:nvSpPr>
        <p:spPr bwMode="auto">
          <a:xfrm>
            <a:off x="714375" y="857250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пища</a:t>
            </a:r>
          </a:p>
        </p:txBody>
      </p:sp>
      <p:sp>
        <p:nvSpPr>
          <p:cNvPr id="7177" name="TextBox 6"/>
          <p:cNvSpPr txBox="1">
            <a:spLocks noChangeArrowheads="1"/>
          </p:cNvSpPr>
          <p:nvPr/>
        </p:nvSpPr>
        <p:spPr bwMode="auto">
          <a:xfrm>
            <a:off x="6286500" y="857250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воздух</a:t>
            </a:r>
          </a:p>
        </p:txBody>
      </p:sp>
      <p:cxnSp>
        <p:nvCxnSpPr>
          <p:cNvPr id="9" name="Прямая со стрелкой 8"/>
          <p:cNvCxnSpPr>
            <a:stCxn id="7176" idx="2"/>
          </p:cNvCxnSpPr>
          <p:nvPr/>
        </p:nvCxnSpPr>
        <p:spPr>
          <a:xfrm rot="5400000">
            <a:off x="1505744" y="1434307"/>
            <a:ext cx="4159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7043738" y="1457325"/>
            <a:ext cx="48736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80" name="TextBox 10"/>
          <p:cNvSpPr txBox="1">
            <a:spLocks noChangeArrowheads="1"/>
          </p:cNvSpPr>
          <p:nvPr/>
        </p:nvSpPr>
        <p:spPr bwMode="auto">
          <a:xfrm>
            <a:off x="571500" y="1714500"/>
            <a:ext cx="25003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питательные вещества</a:t>
            </a:r>
          </a:p>
        </p:txBody>
      </p:sp>
      <p:sp>
        <p:nvSpPr>
          <p:cNvPr id="7181" name="TextBox 11"/>
          <p:cNvSpPr txBox="1">
            <a:spLocks noChangeArrowheads="1"/>
          </p:cNvSpPr>
          <p:nvPr/>
        </p:nvSpPr>
        <p:spPr bwMode="auto">
          <a:xfrm>
            <a:off x="6715125" y="1714500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кислород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928813" y="2143125"/>
            <a:ext cx="2071687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4857750" y="2071688"/>
            <a:ext cx="2286000" cy="3571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84" name="TextBox 16"/>
          <p:cNvSpPr txBox="1">
            <a:spLocks noChangeArrowheads="1"/>
          </p:cNvSpPr>
          <p:nvPr/>
        </p:nvSpPr>
        <p:spPr bwMode="auto">
          <a:xfrm>
            <a:off x="2643188" y="2428875"/>
            <a:ext cx="3714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в кровеносную систему</a:t>
            </a: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571604" y="3214686"/>
            <a:ext cx="4143404" cy="92869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lnSpc>
                <a:spcPct val="150000"/>
              </a:lnSpc>
              <a:defRPr/>
            </a:pPr>
            <a: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Питательные вещества + кислород</a:t>
            </a:r>
          </a:p>
          <a:p>
            <a:pPr algn="ctr">
              <a:lnSpc>
                <a:spcPct val="150000"/>
              </a:lnSpc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ОКИСЛЕНИЕ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 flipV="1">
            <a:off x="1000125" y="3857625"/>
            <a:ext cx="500063" cy="428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 flipV="1">
            <a:off x="5643563" y="4143375"/>
            <a:ext cx="1001712" cy="571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4722019" y="2921794"/>
            <a:ext cx="41592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5786438" y="3643313"/>
            <a:ext cx="457200" cy="0"/>
          </a:xfrm>
          <a:prstGeom prst="line">
            <a:avLst/>
          </a:prstGeom>
          <a:ln>
            <a:headEnd/>
            <a:tailEnd type="triangle" w="sm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>
            <a:off x="928688" y="3286125"/>
            <a:ext cx="573087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93" name="TextBox 32"/>
          <p:cNvSpPr txBox="1">
            <a:spLocks noChangeArrowheads="1"/>
          </p:cNvSpPr>
          <p:nvPr/>
        </p:nvSpPr>
        <p:spPr bwMode="auto">
          <a:xfrm>
            <a:off x="285750" y="3000375"/>
            <a:ext cx="857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запас</a:t>
            </a:r>
          </a:p>
        </p:txBody>
      </p:sp>
      <p:sp>
        <p:nvSpPr>
          <p:cNvPr id="7194" name="TextBox 33"/>
          <p:cNvSpPr txBox="1">
            <a:spLocks noChangeArrowheads="1"/>
          </p:cNvSpPr>
          <p:nvPr/>
        </p:nvSpPr>
        <p:spPr bwMode="auto">
          <a:xfrm>
            <a:off x="285750" y="4286250"/>
            <a:ext cx="17859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строительный материал</a:t>
            </a:r>
          </a:p>
        </p:txBody>
      </p:sp>
      <p:sp>
        <p:nvSpPr>
          <p:cNvPr id="1031" name="AutoShape 7"/>
          <p:cNvSpPr>
            <a:spLocks noChangeArrowheads="1"/>
          </p:cNvSpPr>
          <p:nvPr/>
        </p:nvSpPr>
        <p:spPr bwMode="auto">
          <a:xfrm>
            <a:off x="6215074" y="3214686"/>
            <a:ext cx="1371600" cy="8239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defRPr/>
            </a:pPr>
            <a:endParaRPr lang="ru-RU" sz="1400" b="1" dirty="0">
              <a:solidFill>
                <a:srgbClr val="0000FF"/>
              </a:solidFill>
              <a:latin typeface="Times New Roman" pitchFamily="18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Продукты 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Arial" pitchFamily="34" charset="0"/>
              </a:rPr>
              <a:t>обмена</a:t>
            </a: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00938" y="3429000"/>
            <a:ext cx="7143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+ Е</a:t>
            </a:r>
          </a:p>
        </p:txBody>
      </p:sp>
      <p:sp>
        <p:nvSpPr>
          <p:cNvPr id="7199" name="TextBox 38"/>
          <p:cNvSpPr txBox="1">
            <a:spLocks noChangeArrowheads="1"/>
          </p:cNvSpPr>
          <p:nvPr/>
        </p:nvSpPr>
        <p:spPr bwMode="auto">
          <a:xfrm>
            <a:off x="2714625" y="4214813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0070C0"/>
                </a:solidFill>
                <a:latin typeface="Georgia" pitchFamily="18" charset="0"/>
              </a:rPr>
              <a:t>клетка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7143750" y="4143375"/>
            <a:ext cx="1060450" cy="561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201" name="TextBox 41"/>
          <p:cNvSpPr txBox="1">
            <a:spLocks noChangeArrowheads="1"/>
          </p:cNvSpPr>
          <p:nvPr/>
        </p:nvSpPr>
        <p:spPr bwMode="auto">
          <a:xfrm>
            <a:off x="4929188" y="4714875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жидкие</a:t>
            </a:r>
          </a:p>
        </p:txBody>
      </p:sp>
      <p:sp>
        <p:nvSpPr>
          <p:cNvPr id="7202" name="TextBox 42"/>
          <p:cNvSpPr txBox="1">
            <a:spLocks noChangeArrowheads="1"/>
          </p:cNvSpPr>
          <p:nvPr/>
        </p:nvSpPr>
        <p:spPr bwMode="auto">
          <a:xfrm>
            <a:off x="7429500" y="4714875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газообразные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 rot="5400000">
            <a:off x="1507331" y="1421607"/>
            <a:ext cx="41592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5251450" y="5249863"/>
            <a:ext cx="357187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>
            <a:off x="8108950" y="5178425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4357686" y="5500702"/>
            <a:ext cx="2286016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Выделительная система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286644" y="5500702"/>
            <a:ext cx="1857356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Дыхательная система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rot="10800000" flipV="1">
            <a:off x="4286250" y="6072188"/>
            <a:ext cx="714375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6072188" y="6143625"/>
            <a:ext cx="571500" cy="2143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214" name="TextBox 56"/>
          <p:cNvSpPr txBox="1">
            <a:spLocks noChangeArrowheads="1"/>
          </p:cNvSpPr>
          <p:nvPr/>
        </p:nvSpPr>
        <p:spPr bwMode="auto">
          <a:xfrm>
            <a:off x="3948113" y="6310313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пот</a:t>
            </a:r>
          </a:p>
        </p:txBody>
      </p:sp>
      <p:sp>
        <p:nvSpPr>
          <p:cNvPr id="7215" name="TextBox 57"/>
          <p:cNvSpPr txBox="1">
            <a:spLocks noChangeArrowheads="1"/>
          </p:cNvSpPr>
          <p:nvPr/>
        </p:nvSpPr>
        <p:spPr bwMode="auto">
          <a:xfrm>
            <a:off x="6494463" y="6237288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моча</a:t>
            </a:r>
          </a:p>
        </p:txBody>
      </p:sp>
      <p:cxnSp>
        <p:nvCxnSpPr>
          <p:cNvPr id="59" name="Прямая со стрелкой 58"/>
          <p:cNvCxnSpPr/>
          <p:nvPr/>
        </p:nvCxnSpPr>
        <p:spPr>
          <a:xfrm rot="5400000">
            <a:off x="3793331" y="2921794"/>
            <a:ext cx="41592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7220" idx="2"/>
          </p:cNvCxnSpPr>
          <p:nvPr/>
        </p:nvCxnSpPr>
        <p:spPr>
          <a:xfrm rot="5400000" flipH="1" flipV="1">
            <a:off x="7734300" y="3055938"/>
            <a:ext cx="568325" cy="349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7222" idx="0"/>
          </p:cNvCxnSpPr>
          <p:nvPr/>
        </p:nvCxnSpPr>
        <p:spPr>
          <a:xfrm rot="16200000" flipH="1">
            <a:off x="8143876" y="3786187"/>
            <a:ext cx="214312" cy="2143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endCxn id="7221" idx="2"/>
          </p:cNvCxnSpPr>
          <p:nvPr/>
        </p:nvCxnSpPr>
        <p:spPr>
          <a:xfrm flipV="1">
            <a:off x="8143875" y="3441700"/>
            <a:ext cx="500063" cy="130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220" name="TextBox 67"/>
          <p:cNvSpPr txBox="1">
            <a:spLocks noChangeArrowheads="1"/>
          </p:cNvSpPr>
          <p:nvPr/>
        </p:nvSpPr>
        <p:spPr bwMode="auto">
          <a:xfrm>
            <a:off x="6929438" y="2143125"/>
            <a:ext cx="2214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на </a:t>
            </a:r>
            <a:r>
              <a:rPr lang="ru-RU" dirty="0" err="1">
                <a:solidFill>
                  <a:schemeClr val="bg1"/>
                </a:solidFill>
                <a:latin typeface="Georgia" pitchFamily="18" charset="0"/>
              </a:rPr>
              <a:t>жизнедея-тельность</a:t>
            </a:r>
            <a:endParaRPr lang="ru-RU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7221" name="TextBox 68"/>
          <p:cNvSpPr txBox="1">
            <a:spLocks noChangeArrowheads="1"/>
          </p:cNvSpPr>
          <p:nvPr/>
        </p:nvSpPr>
        <p:spPr bwMode="auto">
          <a:xfrm>
            <a:off x="8143875" y="3071813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в запас</a:t>
            </a:r>
          </a:p>
        </p:txBody>
      </p:sp>
      <p:sp>
        <p:nvSpPr>
          <p:cNvPr id="7222" name="TextBox 70"/>
          <p:cNvSpPr txBox="1">
            <a:spLocks noChangeArrowheads="1"/>
          </p:cNvSpPr>
          <p:nvPr/>
        </p:nvSpPr>
        <p:spPr bwMode="auto">
          <a:xfrm>
            <a:off x="7572375" y="40005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согревание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72500" cy="2297112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Обмен веществ и энергии </a:t>
            </a: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– совокупность протекающих в живых организмах биохимических превращений веществ и энергии, а также обмен веществами и энергией с окружающей средой.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 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2530" name="Picture 2" descr="http://dietadietaru.ru/nucfuconar/img1785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10354"/>
            <a:ext cx="5213598" cy="345842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052736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980728"/>
          <a:ext cx="7560839" cy="5112568"/>
        </p:xfrm>
        <a:graphic>
          <a:graphicData uri="http://schemas.openxmlformats.org/drawingml/2006/table">
            <a:tbl>
              <a:tblPr/>
              <a:tblGrid>
                <a:gridCol w="3780024"/>
                <a:gridCol w="3780815"/>
              </a:tblGrid>
              <a:tr h="63007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Пластический обмен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Энергетический обмен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1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Синтез сложных органических веществ из менее простых</a:t>
                      </a:r>
                      <a:endParaRPr lang="ru-RU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b="0">
                          <a:latin typeface="Times New Roman"/>
                          <a:ea typeface="Times New Roman"/>
                          <a:cs typeface="Times New Roman"/>
                        </a:rPr>
                        <a:t>Распад сложных органических веществ на простые вещества</a:t>
                      </a:r>
                      <a:endParaRPr lang="ru-RU" sz="16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Организм обогащается энергией</a:t>
                      </a:r>
                      <a:endParaRPr lang="ru-RU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b="0">
                          <a:latin typeface="Times New Roman"/>
                          <a:ea typeface="Times New Roman"/>
                          <a:cs typeface="Times New Roman"/>
                        </a:rPr>
                        <a:t>Освобождение при этом энергии</a:t>
                      </a:r>
                      <a:endParaRPr lang="ru-RU" sz="16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8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Синтез специфических для организма белков, углеводов, жиров и других веществ, запас энергии</a:t>
                      </a:r>
                      <a:endParaRPr lang="ru-RU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Использование энергии на химические процессы и механическую работу, поддержание температуры тела и работу органов</a:t>
                      </a:r>
                      <a:endParaRPr lang="ru-RU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2160240"/>
          </a:xfrm>
        </p:spPr>
        <p:txBody>
          <a:bodyPr/>
          <a:lstStyle/>
          <a:p>
            <a:r>
              <a:rPr lang="ru-RU" sz="3600" dirty="0" smtClean="0"/>
              <a:t>Белки – </a:t>
            </a:r>
          </a:p>
          <a:p>
            <a:r>
              <a:rPr lang="ru-RU" sz="3600" dirty="0" smtClean="0"/>
              <a:t>Углеводы –</a:t>
            </a:r>
          </a:p>
          <a:p>
            <a:r>
              <a:rPr lang="ru-RU" sz="3600" dirty="0" smtClean="0"/>
              <a:t>Жиры –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216024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Белки – аминокислоты</a:t>
            </a:r>
          </a:p>
          <a:p>
            <a:r>
              <a:rPr lang="ru-RU" sz="3600" dirty="0" smtClean="0"/>
              <a:t>Углеводы –</a:t>
            </a:r>
          </a:p>
          <a:p>
            <a:r>
              <a:rPr lang="ru-RU" sz="3600" dirty="0" smtClean="0"/>
              <a:t>Жиры – </a:t>
            </a:r>
          </a:p>
          <a:p>
            <a:pPr algn="ctr"/>
            <a:endParaRPr lang="ru-RU" dirty="0"/>
          </a:p>
        </p:txBody>
      </p:sp>
      <p:pic>
        <p:nvPicPr>
          <p:cNvPr id="37890" name="Picture 2" descr="http://muscleoriginal.com/wp-content/uploads/2015/11/%D0%91%D0%B5%D0%BB%D0%BA%D0%BE%D0%B2%D1%8B%D0%B5-%D0%BF%D1%80%D0%BE%D0%B4%D1%83%D0%BA%D1%82%D1%8B-%D0%B4%D0%BB%D1%8F-%D0%BF%D0%BE%D1%85%D1%83%D0%B4%D0%B5%D0%BD%D0%B8%D1%8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3528392" cy="237254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216024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Белки – аминокислоты</a:t>
            </a:r>
          </a:p>
          <a:p>
            <a:r>
              <a:rPr lang="ru-RU" sz="3600" dirty="0" smtClean="0"/>
              <a:t>Углеводы –моносахариды (глюкоза)</a:t>
            </a:r>
          </a:p>
          <a:p>
            <a:r>
              <a:rPr lang="ru-RU" sz="3600" dirty="0" smtClean="0"/>
              <a:t>Жиры – </a:t>
            </a:r>
          </a:p>
          <a:p>
            <a:pPr algn="ctr"/>
            <a:endParaRPr lang="ru-RU" dirty="0"/>
          </a:p>
        </p:txBody>
      </p:sp>
      <p:pic>
        <p:nvPicPr>
          <p:cNvPr id="37890" name="Picture 2" descr="http://muscleoriginal.com/wp-content/uploads/2015/11/%D0%91%D0%B5%D0%BB%D0%BA%D0%BE%D0%B2%D1%8B%D0%B5-%D0%BF%D1%80%D0%BE%D0%B4%D1%83%D0%BA%D1%82%D1%8B-%D0%B4%D0%BB%D1%8F-%D0%BF%D0%BE%D1%85%D1%83%D0%B4%D0%B5%D0%BD%D0%B8%D1%8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3528392" cy="2372540"/>
          </a:xfrm>
          <a:prstGeom prst="rect">
            <a:avLst/>
          </a:prstGeom>
          <a:noFill/>
        </p:spPr>
      </p:pic>
      <p:pic>
        <p:nvPicPr>
          <p:cNvPr id="39938" name="Picture 2" descr="http://health-diet.arbooz.info/wp-content/uploads/sites/16/2015/07/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276872"/>
            <a:ext cx="3613524" cy="181739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216024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Белки – аминокислоты</a:t>
            </a:r>
          </a:p>
          <a:p>
            <a:r>
              <a:rPr lang="ru-RU" sz="3600" dirty="0" smtClean="0"/>
              <a:t>Углеводы –моносахариды (глюкоза)</a:t>
            </a:r>
          </a:p>
          <a:p>
            <a:r>
              <a:rPr lang="ru-RU" sz="3600" dirty="0" smtClean="0"/>
              <a:t>Жиры – жирные кислоты и глицерин</a:t>
            </a:r>
          </a:p>
          <a:p>
            <a:pPr algn="ctr"/>
            <a:endParaRPr lang="ru-RU" dirty="0"/>
          </a:p>
        </p:txBody>
      </p:sp>
      <p:pic>
        <p:nvPicPr>
          <p:cNvPr id="37890" name="Picture 2" descr="http://muscleoriginal.com/wp-content/uploads/2015/11/%D0%91%D0%B5%D0%BB%D0%BA%D0%BE%D0%B2%D1%8B%D0%B5-%D0%BF%D1%80%D0%BE%D0%B4%D1%83%D0%BA%D1%82%D1%8B-%D0%B4%D0%BB%D1%8F-%D0%BF%D0%BE%D1%85%D1%83%D0%B4%D0%B5%D0%BD%D0%B8%D1%8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3528392" cy="2372540"/>
          </a:xfrm>
          <a:prstGeom prst="rect">
            <a:avLst/>
          </a:prstGeom>
          <a:noFill/>
        </p:spPr>
      </p:pic>
      <p:pic>
        <p:nvPicPr>
          <p:cNvPr id="39938" name="Picture 2" descr="http://health-diet.arbooz.info/wp-content/uploads/sites/16/2015/07/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276872"/>
            <a:ext cx="3613524" cy="1817390"/>
          </a:xfrm>
          <a:prstGeom prst="rect">
            <a:avLst/>
          </a:prstGeom>
          <a:noFill/>
        </p:spPr>
      </p:pic>
      <p:pic>
        <p:nvPicPr>
          <p:cNvPr id="40962" name="Picture 2" descr="http://freshlife28.ru/wp-content/uploads/2016/08/zhiry-v-nashem-pitanii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149080"/>
            <a:ext cx="3816424" cy="251884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713" y="392113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белков</a:t>
            </a:r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0" y="2143125"/>
            <a:ext cx="2214563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Белки пищи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88" y="3857625"/>
            <a:ext cx="1714500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Пептиды</a:t>
            </a:r>
            <a:r>
              <a:rPr lang="ru-RU" sz="2000" b="1" dirty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14750" y="3857625"/>
            <a:ext cx="1000125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АК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72250" y="2143125"/>
            <a:ext cx="2214563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C000"/>
                </a:solidFill>
              </a:rPr>
              <a:t>CO</a:t>
            </a:r>
            <a:r>
              <a:rPr lang="en-US" sz="2000" b="1" baseline="-25000" dirty="0">
                <a:solidFill>
                  <a:srgbClr val="FFC000"/>
                </a:solidFill>
              </a:rPr>
              <a:t>2</a:t>
            </a:r>
            <a:r>
              <a:rPr lang="en-US" sz="2000" b="1" dirty="0">
                <a:solidFill>
                  <a:srgbClr val="FFC000"/>
                </a:solidFill>
              </a:rPr>
              <a:t>+H</a:t>
            </a:r>
            <a:r>
              <a:rPr lang="en-US" sz="2000" b="1" baseline="-25000" dirty="0">
                <a:solidFill>
                  <a:srgbClr val="FFC000"/>
                </a:solidFill>
              </a:rPr>
              <a:t>2</a:t>
            </a:r>
            <a:r>
              <a:rPr lang="en-US" sz="2000" b="1" dirty="0">
                <a:solidFill>
                  <a:srgbClr val="FFC000"/>
                </a:solidFill>
              </a:rPr>
              <a:t>O+NH</a:t>
            </a:r>
            <a:r>
              <a:rPr lang="en-US" sz="2000" b="1" baseline="-25000" dirty="0">
                <a:solidFill>
                  <a:srgbClr val="FFC000"/>
                </a:solidFill>
              </a:rPr>
              <a:t>3</a:t>
            </a:r>
            <a:r>
              <a:rPr lang="en-US" sz="2000" b="1" dirty="0">
                <a:solidFill>
                  <a:srgbClr val="FFC000"/>
                </a:solidFill>
              </a:rPr>
              <a:t>+</a:t>
            </a:r>
            <a:r>
              <a:rPr lang="ru-RU" sz="2000" b="1" dirty="0">
                <a:solidFill>
                  <a:srgbClr val="FFC000"/>
                </a:solidFill>
              </a:rPr>
              <a:t>мочевина</a:t>
            </a: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285720" y="5286388"/>
            <a:ext cx="4857784" cy="78581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spcAft>
                <a:spcPts val="1000"/>
              </a:spcAft>
              <a:defRPr/>
            </a:pPr>
            <a:r>
              <a:rPr lang="ru-RU" sz="32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1 гр. белка = 17,6 кДж</a:t>
            </a:r>
            <a:endParaRPr lang="ru-RU" sz="32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 rot="16200000" flipH="1">
            <a:off x="842963" y="3335338"/>
            <a:ext cx="1100137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3"/>
            <a:endCxn id="6" idx="1"/>
          </p:cNvCxnSpPr>
          <p:nvPr/>
        </p:nvCxnSpPr>
        <p:spPr>
          <a:xfrm>
            <a:off x="2071688" y="4179888"/>
            <a:ext cx="1643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3"/>
            <a:endCxn id="7" idx="1"/>
          </p:cNvCxnSpPr>
          <p:nvPr/>
        </p:nvCxnSpPr>
        <p:spPr>
          <a:xfrm>
            <a:off x="4714875" y="4179888"/>
            <a:ext cx="157162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0"/>
          </p:cNvCxnSpPr>
          <p:nvPr/>
        </p:nvCxnSpPr>
        <p:spPr>
          <a:xfrm rot="16200000" flipV="1">
            <a:off x="7023894" y="3309144"/>
            <a:ext cx="1068387" cy="285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302" name="TextBox 26"/>
          <p:cNvSpPr txBox="1">
            <a:spLocks noChangeArrowheads="1"/>
          </p:cNvSpPr>
          <p:nvPr/>
        </p:nvSpPr>
        <p:spPr bwMode="auto">
          <a:xfrm>
            <a:off x="196850" y="3132138"/>
            <a:ext cx="12144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желудок</a:t>
            </a:r>
          </a:p>
        </p:txBody>
      </p:sp>
      <p:sp>
        <p:nvSpPr>
          <p:cNvPr id="12303" name="TextBox 27"/>
          <p:cNvSpPr txBox="1">
            <a:spLocks noChangeArrowheads="1"/>
          </p:cNvSpPr>
          <p:nvPr/>
        </p:nvSpPr>
        <p:spPr bwMode="auto">
          <a:xfrm>
            <a:off x="1428750" y="3143250"/>
            <a:ext cx="1071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Georgia" pitchFamily="18" charset="0"/>
              </a:rPr>
              <a:t>пепсин</a:t>
            </a:r>
          </a:p>
        </p:txBody>
      </p:sp>
      <p:sp>
        <p:nvSpPr>
          <p:cNvPr id="12304" name="TextBox 28"/>
          <p:cNvSpPr txBox="1">
            <a:spLocks noChangeArrowheads="1"/>
          </p:cNvSpPr>
          <p:nvPr/>
        </p:nvSpPr>
        <p:spPr bwMode="auto">
          <a:xfrm>
            <a:off x="2143125" y="4214813"/>
            <a:ext cx="1571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Georgia" pitchFamily="18" charset="0"/>
              </a:rPr>
              <a:t>тонкая кишка</a:t>
            </a:r>
          </a:p>
        </p:txBody>
      </p:sp>
      <p:sp>
        <p:nvSpPr>
          <p:cNvPr id="12305" name="TextBox 29"/>
          <p:cNvSpPr txBox="1">
            <a:spLocks noChangeArrowheads="1"/>
          </p:cNvSpPr>
          <p:nvPr/>
        </p:nvSpPr>
        <p:spPr bwMode="auto">
          <a:xfrm>
            <a:off x="2071688" y="3786188"/>
            <a:ext cx="164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latin typeface="Georgia" pitchFamily="18" charset="0"/>
              </a:rPr>
              <a:t>трипсин</a:t>
            </a:r>
          </a:p>
        </p:txBody>
      </p:sp>
      <p:sp>
        <p:nvSpPr>
          <p:cNvPr id="12306" name="TextBox 30"/>
          <p:cNvSpPr txBox="1">
            <a:spLocks noChangeArrowheads="1"/>
          </p:cNvSpPr>
          <p:nvPr/>
        </p:nvSpPr>
        <p:spPr bwMode="auto">
          <a:xfrm>
            <a:off x="4714875" y="3643313"/>
            <a:ext cx="1571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синтез в клетках организма и печени</a:t>
            </a:r>
          </a:p>
        </p:txBody>
      </p:sp>
      <p:sp>
        <p:nvSpPr>
          <p:cNvPr id="12307" name="TextBox 31"/>
          <p:cNvSpPr txBox="1">
            <a:spLocks noChangeArrowheads="1"/>
          </p:cNvSpPr>
          <p:nvPr/>
        </p:nvSpPr>
        <p:spPr bwMode="auto">
          <a:xfrm>
            <a:off x="7597775" y="3200400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Georgia" pitchFamily="18" charset="0"/>
              </a:rPr>
              <a:t>окисление</a:t>
            </a:r>
          </a:p>
        </p:txBody>
      </p:sp>
      <p:sp>
        <p:nvSpPr>
          <p:cNvPr id="12308" name="TextBox 32"/>
          <p:cNvSpPr txBox="1">
            <a:spLocks noChangeArrowheads="1"/>
          </p:cNvSpPr>
          <p:nvPr/>
        </p:nvSpPr>
        <p:spPr bwMode="auto">
          <a:xfrm>
            <a:off x="5643563" y="2928938"/>
            <a:ext cx="19288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распад с образованием 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86500" y="3857625"/>
            <a:ext cx="2571750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Миозин, казеин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 стрелкой 21"/>
          <p:cNvCxnSpPr>
            <a:endCxn id="8" idx="2"/>
          </p:cNvCxnSpPr>
          <p:nvPr/>
        </p:nvCxnSpPr>
        <p:spPr>
          <a:xfrm rot="16200000" flipV="1">
            <a:off x="7463632" y="3251994"/>
            <a:ext cx="963612" cy="31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713" y="392113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углеводов</a:t>
            </a:r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0" y="1714500"/>
            <a:ext cx="2214563" cy="107156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Углеводы пищи (крахмал)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3643313"/>
            <a:ext cx="1889125" cy="107156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Солодовый сахар + глюкоза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43313" y="3857625"/>
            <a:ext cx="1428750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Г</a:t>
            </a:r>
            <a:r>
              <a:rPr lang="ru-RU" sz="2000" b="1" dirty="0" smtClean="0">
                <a:solidFill>
                  <a:srgbClr val="FFC000"/>
                </a:solidFill>
              </a:rPr>
              <a:t>люкоза</a:t>
            </a:r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43688" y="3714750"/>
            <a:ext cx="2214562" cy="92868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FFC000"/>
                </a:solidFill>
              </a:rPr>
              <a:t>Гликокалис</a:t>
            </a:r>
            <a:r>
              <a:rPr lang="ru-RU" sz="2000" b="1" dirty="0">
                <a:solidFill>
                  <a:srgbClr val="FFC000"/>
                </a:solidFill>
              </a:rPr>
              <a:t>, гликоген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72313" y="2143125"/>
            <a:ext cx="1714500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C000"/>
                </a:solidFill>
              </a:rPr>
              <a:t>CO</a:t>
            </a:r>
            <a:r>
              <a:rPr lang="en-US" sz="2000" b="1" baseline="-25000" dirty="0">
                <a:solidFill>
                  <a:srgbClr val="FFC000"/>
                </a:solidFill>
              </a:rPr>
              <a:t>2</a:t>
            </a:r>
            <a:r>
              <a:rPr lang="en-US" sz="2000" b="1" dirty="0">
                <a:solidFill>
                  <a:srgbClr val="FFC000"/>
                </a:solidFill>
              </a:rPr>
              <a:t>+H</a:t>
            </a:r>
            <a:r>
              <a:rPr lang="en-US" sz="2000" b="1" baseline="-25000" dirty="0">
                <a:solidFill>
                  <a:srgbClr val="FFC000"/>
                </a:solidFill>
              </a:rPr>
              <a:t>2</a:t>
            </a:r>
            <a:r>
              <a:rPr lang="en-US" sz="2000" b="1" dirty="0">
                <a:solidFill>
                  <a:srgbClr val="FFC000"/>
                </a:solidFill>
              </a:rPr>
              <a:t>O</a:t>
            </a:r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285720" y="5500702"/>
            <a:ext cx="5500726" cy="78581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spcAft>
                <a:spcPts val="1000"/>
              </a:spcAft>
              <a:defRPr/>
            </a:pPr>
            <a:r>
              <a:rPr lang="ru-RU" sz="32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1 гр. углеводов = 17,6 кДж</a:t>
            </a:r>
            <a:endParaRPr lang="ru-RU" sz="32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 rot="5400000">
            <a:off x="946151" y="3197225"/>
            <a:ext cx="857250" cy="349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3"/>
            <a:endCxn id="6" idx="1"/>
          </p:cNvCxnSpPr>
          <p:nvPr/>
        </p:nvCxnSpPr>
        <p:spPr>
          <a:xfrm>
            <a:off x="2117725" y="4179888"/>
            <a:ext cx="1525588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3"/>
            <a:endCxn id="7" idx="1"/>
          </p:cNvCxnSpPr>
          <p:nvPr/>
        </p:nvCxnSpPr>
        <p:spPr>
          <a:xfrm>
            <a:off x="5072063" y="4179888"/>
            <a:ext cx="157162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327" name="TextBox 26"/>
          <p:cNvSpPr txBox="1">
            <a:spLocks noChangeArrowheads="1"/>
          </p:cNvSpPr>
          <p:nvPr/>
        </p:nvSpPr>
        <p:spPr bwMode="auto">
          <a:xfrm>
            <a:off x="231775" y="2886075"/>
            <a:ext cx="1054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ротовая полость</a:t>
            </a:r>
          </a:p>
        </p:txBody>
      </p:sp>
      <p:sp>
        <p:nvSpPr>
          <p:cNvPr id="13328" name="TextBox 27"/>
          <p:cNvSpPr txBox="1">
            <a:spLocks noChangeArrowheads="1"/>
          </p:cNvSpPr>
          <p:nvPr/>
        </p:nvSpPr>
        <p:spPr bwMode="auto">
          <a:xfrm>
            <a:off x="1357313" y="2928938"/>
            <a:ext cx="1500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птиалин </a:t>
            </a:r>
            <a:r>
              <a:rPr lang="ru-RU" dirty="0" err="1">
                <a:solidFill>
                  <a:schemeClr val="bg1"/>
                </a:solidFill>
                <a:latin typeface="Georgia" pitchFamily="18" charset="0"/>
              </a:rPr>
              <a:t>мальтаза</a:t>
            </a:r>
            <a:endParaRPr lang="ru-RU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3329" name="TextBox 28"/>
          <p:cNvSpPr txBox="1">
            <a:spLocks noChangeArrowheads="1"/>
          </p:cNvSpPr>
          <p:nvPr/>
        </p:nvSpPr>
        <p:spPr bwMode="auto">
          <a:xfrm>
            <a:off x="2143125" y="4214813"/>
            <a:ext cx="1500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Georgia" pitchFamily="18" charset="0"/>
              </a:rPr>
              <a:t>тонкая кишка</a:t>
            </a:r>
          </a:p>
        </p:txBody>
      </p:sp>
      <p:sp>
        <p:nvSpPr>
          <p:cNvPr id="13330" name="TextBox 29"/>
          <p:cNvSpPr txBox="1">
            <a:spLocks noChangeArrowheads="1"/>
          </p:cNvSpPr>
          <p:nvPr/>
        </p:nvSpPr>
        <p:spPr bwMode="auto">
          <a:xfrm>
            <a:off x="2071688" y="3786188"/>
            <a:ext cx="164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latin typeface="Georgia" pitchFamily="18" charset="0"/>
              </a:rPr>
              <a:t>амилаза</a:t>
            </a:r>
          </a:p>
        </p:txBody>
      </p:sp>
      <p:sp>
        <p:nvSpPr>
          <p:cNvPr id="13331" name="TextBox 30"/>
          <p:cNvSpPr txBox="1">
            <a:spLocks noChangeArrowheads="1"/>
          </p:cNvSpPr>
          <p:nvPr/>
        </p:nvSpPr>
        <p:spPr bwMode="auto">
          <a:xfrm>
            <a:off x="5143500" y="3643313"/>
            <a:ext cx="1428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синтез в клетках организма и печени</a:t>
            </a:r>
          </a:p>
        </p:txBody>
      </p:sp>
      <p:sp>
        <p:nvSpPr>
          <p:cNvPr id="13332" name="TextBox 31"/>
          <p:cNvSpPr txBox="1">
            <a:spLocks noChangeArrowheads="1"/>
          </p:cNvSpPr>
          <p:nvPr/>
        </p:nvSpPr>
        <p:spPr bwMode="auto">
          <a:xfrm>
            <a:off x="6500813" y="3071813"/>
            <a:ext cx="1428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окисление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1"/>
          <p:cNvSpPr txBox="1">
            <a:spLocks noChangeArrowheads="1"/>
          </p:cNvSpPr>
          <p:nvPr/>
        </p:nvSpPr>
        <p:spPr bwMode="auto">
          <a:xfrm>
            <a:off x="6572250" y="3071813"/>
            <a:ext cx="1428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окисление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713" y="392113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жиров</a:t>
            </a:r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0" y="2143125"/>
            <a:ext cx="2214563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Жиры пищи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6375" y="3808413"/>
            <a:ext cx="1887538" cy="7858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Глицерин + ЖК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00438" y="3857625"/>
            <a:ext cx="2286000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Глицерин + ЖК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72313" y="2143125"/>
            <a:ext cx="1714500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C000"/>
                </a:solidFill>
              </a:rPr>
              <a:t>CO</a:t>
            </a:r>
            <a:r>
              <a:rPr lang="en-US" sz="2000" b="1" baseline="-25000" dirty="0">
                <a:solidFill>
                  <a:srgbClr val="FFC000"/>
                </a:solidFill>
              </a:rPr>
              <a:t>2</a:t>
            </a:r>
            <a:r>
              <a:rPr lang="en-US" sz="2000" b="1" dirty="0">
                <a:solidFill>
                  <a:srgbClr val="FFC000"/>
                </a:solidFill>
              </a:rPr>
              <a:t>+H</a:t>
            </a:r>
            <a:r>
              <a:rPr lang="en-US" sz="2000" b="1" baseline="-25000" dirty="0">
                <a:solidFill>
                  <a:srgbClr val="FFC000"/>
                </a:solidFill>
              </a:rPr>
              <a:t>2</a:t>
            </a:r>
            <a:r>
              <a:rPr lang="en-US" sz="2000" b="1" dirty="0">
                <a:solidFill>
                  <a:srgbClr val="FFC000"/>
                </a:solidFill>
              </a:rPr>
              <a:t>O</a:t>
            </a:r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285720" y="5572140"/>
            <a:ext cx="4714908" cy="78581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spcAft>
                <a:spcPts val="1000"/>
              </a:spcAft>
              <a:defRPr/>
            </a:pPr>
            <a:r>
              <a:rPr lang="ru-RU" sz="32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1 гр. жира = 38,9 кДж</a:t>
            </a:r>
            <a:endParaRPr lang="ru-RU" sz="32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 rot="5400000">
            <a:off x="843757" y="3291681"/>
            <a:ext cx="1054100" cy="428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3"/>
            <a:endCxn id="6" idx="1"/>
          </p:cNvCxnSpPr>
          <p:nvPr/>
        </p:nvCxnSpPr>
        <p:spPr>
          <a:xfrm flipV="1">
            <a:off x="2093913" y="4179888"/>
            <a:ext cx="1406525" cy="222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3"/>
            <a:endCxn id="7" idx="1"/>
          </p:cNvCxnSpPr>
          <p:nvPr/>
        </p:nvCxnSpPr>
        <p:spPr>
          <a:xfrm>
            <a:off x="5786438" y="4179094"/>
            <a:ext cx="1357330" cy="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 flipH="1" flipV="1">
            <a:off x="7435057" y="3209131"/>
            <a:ext cx="996950" cy="79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351" name="TextBox 26"/>
          <p:cNvSpPr txBox="1">
            <a:spLocks noChangeArrowheads="1"/>
          </p:cNvSpPr>
          <p:nvPr/>
        </p:nvSpPr>
        <p:spPr bwMode="auto">
          <a:xfrm>
            <a:off x="0" y="2857500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12-ти перстная кишка</a:t>
            </a:r>
          </a:p>
        </p:txBody>
      </p:sp>
      <p:sp>
        <p:nvSpPr>
          <p:cNvPr id="14352" name="TextBox 27"/>
          <p:cNvSpPr txBox="1">
            <a:spLocks noChangeArrowheads="1"/>
          </p:cNvSpPr>
          <p:nvPr/>
        </p:nvSpPr>
        <p:spPr bwMode="auto">
          <a:xfrm>
            <a:off x="1357313" y="3143250"/>
            <a:ext cx="1500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липаза</a:t>
            </a:r>
          </a:p>
        </p:txBody>
      </p:sp>
      <p:sp>
        <p:nvSpPr>
          <p:cNvPr id="14353" name="TextBox 28"/>
          <p:cNvSpPr txBox="1">
            <a:spLocks noChangeArrowheads="1"/>
          </p:cNvSpPr>
          <p:nvPr/>
        </p:nvSpPr>
        <p:spPr bwMode="auto">
          <a:xfrm>
            <a:off x="2143125" y="4214813"/>
            <a:ext cx="1500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Georgia" pitchFamily="18" charset="0"/>
              </a:rPr>
              <a:t>тонкая кишка</a:t>
            </a:r>
          </a:p>
        </p:txBody>
      </p:sp>
      <p:sp>
        <p:nvSpPr>
          <p:cNvPr id="14354" name="TextBox 29"/>
          <p:cNvSpPr txBox="1">
            <a:spLocks noChangeArrowheads="1"/>
          </p:cNvSpPr>
          <p:nvPr/>
        </p:nvSpPr>
        <p:spPr bwMode="auto">
          <a:xfrm>
            <a:off x="2071688" y="3786188"/>
            <a:ext cx="164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липаза</a:t>
            </a:r>
          </a:p>
        </p:txBody>
      </p:sp>
      <p:sp>
        <p:nvSpPr>
          <p:cNvPr id="14355" name="TextBox 30"/>
          <p:cNvSpPr txBox="1">
            <a:spLocks noChangeArrowheads="1"/>
          </p:cNvSpPr>
          <p:nvPr/>
        </p:nvSpPr>
        <p:spPr bwMode="auto">
          <a:xfrm>
            <a:off x="5715000" y="3643313"/>
            <a:ext cx="1428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eorgia" pitchFamily="18" charset="0"/>
              </a:rPr>
              <a:t>синтез в клетках организма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768" y="3714752"/>
            <a:ext cx="1714500" cy="92868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</a:rPr>
              <a:t>Липоиды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2144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воды и минеральных солей</a:t>
            </a:r>
            <a:endParaRPr lang="ru-RU" sz="4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043862" cy="2357437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Значение </a:t>
            </a:r>
            <a:r>
              <a:rPr lang="ru-RU" b="1" dirty="0">
                <a:solidFill>
                  <a:srgbClr val="7030A0"/>
                </a:solidFill>
              </a:rPr>
              <a:t>воды: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растворитель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терморегулятор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определяет физические свойства клетки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>
                <a:solidFill>
                  <a:schemeClr val="bg1"/>
                </a:solidFill>
              </a:rPr>
              <a:t>участие в химических реакциях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3933056"/>
            <a:ext cx="1297260" cy="520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ВОДА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9712" y="3861048"/>
            <a:ext cx="2286028" cy="78581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Пищеварительная система</a:t>
            </a:r>
          </a:p>
        </p:txBody>
      </p:sp>
      <p:sp>
        <p:nvSpPr>
          <p:cNvPr id="10250" name="TextBox 6"/>
          <p:cNvSpPr txBox="1">
            <a:spLocks noChangeArrowheads="1"/>
          </p:cNvSpPr>
          <p:nvPr/>
        </p:nvSpPr>
        <p:spPr bwMode="auto">
          <a:xfrm>
            <a:off x="7884368" y="3429000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Georgia" pitchFamily="18" charset="0"/>
              </a:rPr>
              <a:t>пот</a:t>
            </a:r>
          </a:p>
        </p:txBody>
      </p:sp>
      <p:sp>
        <p:nvSpPr>
          <p:cNvPr id="10251" name="TextBox 7"/>
          <p:cNvSpPr txBox="1">
            <a:spLocks noChangeArrowheads="1"/>
          </p:cNvSpPr>
          <p:nvPr/>
        </p:nvSpPr>
        <p:spPr bwMode="auto">
          <a:xfrm>
            <a:off x="7956376" y="4149080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Georgia" pitchFamily="18" charset="0"/>
              </a:rPr>
              <a:t>почки</a:t>
            </a:r>
          </a:p>
        </p:txBody>
      </p:sp>
      <p:sp>
        <p:nvSpPr>
          <p:cNvPr id="10252" name="TextBox 8"/>
          <p:cNvSpPr txBox="1">
            <a:spLocks noChangeArrowheads="1"/>
          </p:cNvSpPr>
          <p:nvPr/>
        </p:nvSpPr>
        <p:spPr bwMode="auto">
          <a:xfrm>
            <a:off x="7858125" y="4725144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Georgia" pitchFamily="18" charset="0"/>
              </a:rPr>
              <a:t>дыхание</a:t>
            </a:r>
          </a:p>
        </p:txBody>
      </p:sp>
      <p:sp>
        <p:nvSpPr>
          <p:cNvPr id="10253" name="TextBox 9"/>
          <p:cNvSpPr txBox="1">
            <a:spLocks noChangeArrowheads="1"/>
          </p:cNvSpPr>
          <p:nvPr/>
        </p:nvSpPr>
        <p:spPr bwMode="auto">
          <a:xfrm>
            <a:off x="7956376" y="5301208"/>
            <a:ext cx="714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Georgia" pitchFamily="18" charset="0"/>
              </a:rPr>
              <a:t>кал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6660232" y="3645024"/>
            <a:ext cx="1214437" cy="3873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660232" y="4437112"/>
            <a:ext cx="1214437" cy="3984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660232" y="4293096"/>
            <a:ext cx="1285875" cy="412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660232" y="4581128"/>
            <a:ext cx="1285875" cy="827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1475656" y="4221088"/>
            <a:ext cx="554037" cy="63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4283968" y="4293096"/>
            <a:ext cx="571500" cy="47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4860032" y="4005064"/>
            <a:ext cx="1785938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7030A0"/>
                </a:solidFill>
              </a:rPr>
              <a:t>Выделение </a:t>
            </a:r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251520" y="5301208"/>
            <a:ext cx="8229600" cy="13573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Макроэлементы: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</a:t>
            </a: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Микроэлементы: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Zn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0" y="4797152"/>
            <a:ext cx="8043862" cy="14297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Обмен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минеральных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солей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</TotalTime>
  <Words>321</Words>
  <Application>Microsoft Office PowerPoint</Application>
  <PresentationFormat>Экран (4:3)</PresentationFormat>
  <Paragraphs>106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Обмен веществ  и энергии</vt:lpstr>
      <vt:lpstr>Слайд 2</vt:lpstr>
      <vt:lpstr>Обмен веществ и энергии – совокупность протекающих в живых организмах биохимических превращений веществ и энергии, а также обмен веществами и энергией с окружающей средой.  </vt:lpstr>
      <vt:lpstr>Слайд 4</vt:lpstr>
      <vt:lpstr>Слайд 5</vt:lpstr>
      <vt:lpstr>Слайд 6</vt:lpstr>
      <vt:lpstr>Слайд 7</vt:lpstr>
      <vt:lpstr>Слайд 8</vt:lpstr>
      <vt:lpstr>Слайд 9</vt:lpstr>
      <vt:lpstr>Обмен белков</vt:lpstr>
      <vt:lpstr>Обмен углеводов</vt:lpstr>
      <vt:lpstr>Обмен жиров</vt:lpstr>
      <vt:lpstr>Обмен воды и минеральных солей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Обмен веществ и энергии</dc:title>
  <dc:creator>Елена</dc:creator>
  <cp:lastModifiedBy>Кудьяров</cp:lastModifiedBy>
  <cp:revision>24</cp:revision>
  <dcterms:created xsi:type="dcterms:W3CDTF">2011-04-09T17:12:04Z</dcterms:created>
  <dcterms:modified xsi:type="dcterms:W3CDTF">2017-09-23T06:22:15Z</dcterms:modified>
</cp:coreProperties>
</file>